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7" r:id="rId2"/>
    <p:sldId id="345" r:id="rId3"/>
    <p:sldId id="347" r:id="rId4"/>
    <p:sldId id="346" r:id="rId5"/>
    <p:sldId id="348" r:id="rId6"/>
    <p:sldId id="350" r:id="rId7"/>
    <p:sldId id="352" r:id="rId8"/>
    <p:sldId id="349" r:id="rId9"/>
    <p:sldId id="353" r:id="rId10"/>
  </p:sldIdLst>
  <p:sldSz cx="9144000" cy="6858000" type="screen4x3"/>
  <p:notesSz cx="6797675" cy="99282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424"/>
    <a:srgbClr val="E3001B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B7B7C8-21F6-4287-BBEC-960EABA8FDF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56156-B500-46D3-A16B-5F10F1FCB970}" type="slidenum">
              <a:rPr lang="en-AU" smtClean="0"/>
              <a:pPr/>
              <a:t>1</a:t>
            </a:fld>
            <a:endParaRPr lang="en-AU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2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3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4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5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6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7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BD173-DEDA-47FD-B506-09161E750EBF}" type="slidenum">
              <a:rPr lang="en-AU" smtClean="0"/>
              <a:pPr/>
              <a:t>8</a:t>
            </a:fld>
            <a:endParaRPr lang="en-AU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73665-62DE-48FF-ACFE-F563B2C09A45}" type="slidenum">
              <a:rPr lang="en-AU" smtClean="0"/>
              <a:pPr/>
              <a:t>9</a:t>
            </a:fld>
            <a:endParaRPr lang="en-AU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5C51-1ED0-4FED-9D31-F9A3EF0414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B9073-359D-4F25-B367-7C5322D39D5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BD20F-BA63-4064-9B36-DAE4B8B9D87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EFA8-9862-4896-A206-B658CC27D06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203E8-E6D0-4E04-8670-EA10629F2E5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B3C8-6A1C-4679-950E-9FFF4CF4277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13E6-D7F8-4126-BD7A-4192B3D8259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B12C7-8A3B-4CF9-BF25-1DFD623A91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A95D-EEBD-489E-A3AE-96086C24426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ED0B8-6787-4E2E-A51A-C639FBB0064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AA11-98A3-47EF-A33F-E16970CDEB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D27F4F-C3CE-42AD-92D2-E343DAB8BCF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4213" y="2924944"/>
            <a:ext cx="7775575" cy="259261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400" dirty="0" smtClean="0">
                <a:latin typeface="Calibri,Bold" charset="0"/>
              </a:rPr>
              <a:t>Michael Blumenstein</a:t>
            </a:r>
          </a:p>
          <a:p>
            <a:pPr eaLnBrk="1" hangingPunct="1">
              <a:buFontTx/>
              <a:buNone/>
            </a:pPr>
            <a:r>
              <a:rPr lang="en-US" sz="3000" i="1" dirty="0" smtClean="0">
                <a:latin typeface="Calibri,Bold" charset="0"/>
              </a:rPr>
              <a:t>Griffith University</a:t>
            </a:r>
          </a:p>
          <a:p>
            <a:pPr eaLnBrk="1" hangingPunct="1">
              <a:buFontTx/>
              <a:buNone/>
            </a:pPr>
            <a:endParaRPr lang="en-US" sz="1200" dirty="0" smtClean="0">
              <a:latin typeface="Calibri,Bold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Calibri,Bold" charset="0"/>
              </a:rPr>
              <a:t>Presentation at ACDICT ACM – Day </a:t>
            </a:r>
            <a:r>
              <a:rPr lang="en-US" sz="2800" dirty="0" smtClean="0">
                <a:latin typeface="Calibri,Bold" charset="0"/>
              </a:rPr>
              <a:t>1</a:t>
            </a:r>
            <a:endParaRPr lang="en-US" sz="2800" dirty="0" smtClean="0">
              <a:latin typeface="Calibri,Bold" charset="0"/>
            </a:endParaRPr>
          </a:p>
          <a:p>
            <a:pPr eaLnBrk="1" hangingPunct="1">
              <a:buFontTx/>
              <a:buNone/>
            </a:pPr>
            <a:endParaRPr lang="en-AU" sz="1800" dirty="0" smtClean="0"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AU" sz="1800" dirty="0" smtClean="0">
                <a:latin typeface="Arial" pitchFamily="34" charset="0"/>
              </a:rPr>
              <a:t>July </a:t>
            </a:r>
            <a:r>
              <a:rPr lang="en-AU" sz="1800" dirty="0" smtClean="0">
                <a:latin typeface="Arial" pitchFamily="34" charset="0"/>
              </a:rPr>
              <a:t>6</a:t>
            </a:r>
            <a:r>
              <a:rPr lang="en-AU" sz="1800" baseline="30000" dirty="0" smtClean="0">
                <a:latin typeface="Arial" pitchFamily="34" charset="0"/>
              </a:rPr>
              <a:t>th</a:t>
            </a:r>
            <a:r>
              <a:rPr lang="en-AU" sz="1800" dirty="0" smtClean="0">
                <a:latin typeface="Arial" pitchFamily="34" charset="0"/>
              </a:rPr>
              <a:t>, </a:t>
            </a:r>
            <a:r>
              <a:rPr lang="en-AU" sz="1800" dirty="0" smtClean="0">
                <a:latin typeface="Arial" pitchFamily="34" charset="0"/>
              </a:rPr>
              <a:t>2015</a:t>
            </a:r>
            <a:endParaRPr lang="en-AU" sz="1800" dirty="0" smtClean="0">
              <a:latin typeface="Arial" pitchFamily="34" charset="0"/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gray">
          <a:xfrm>
            <a:off x="468313" y="1268413"/>
            <a:ext cx="8280400" cy="1368425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AU" sz="36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Towards consistent ICT Learning and Teaching metrics across Universities</a:t>
            </a:r>
            <a:endParaRPr lang="en-AU" sz="36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2052" name="Picture 16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7"/>
          <p:cNvSpPr txBox="1">
            <a:spLocks noChangeArrowheads="1"/>
          </p:cNvSpPr>
          <p:nvPr/>
        </p:nvSpPr>
        <p:spPr bwMode="gray">
          <a:xfrm>
            <a:off x="684213" y="5876091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2204864"/>
            <a:ext cx="7775575" cy="3745259"/>
          </a:xfrm>
        </p:spPr>
        <p:txBody>
          <a:bodyPr/>
          <a:lstStyle/>
          <a:p>
            <a:r>
              <a:rPr lang="en-AU" sz="2800" dirty="0" smtClean="0">
                <a:latin typeface="Calibri,Bold" charset="0"/>
              </a:rPr>
              <a:t>Expectations/criteria for L&amp;T analysed across four (4) Australian Universities</a:t>
            </a:r>
            <a:endParaRPr lang="en-AU" sz="2800" dirty="0" smtClean="0">
              <a:latin typeface="Calibri,Bold" charset="0"/>
            </a:endParaRPr>
          </a:p>
          <a:p>
            <a:r>
              <a:rPr lang="en-AU" sz="2800" dirty="0" smtClean="0">
                <a:latin typeface="Calibri,Bold" charset="0"/>
                <a:ea typeface="Calibri" pitchFamily="34" charset="0"/>
                <a:cs typeface="Calibri" pitchFamily="34" charset="0"/>
              </a:rPr>
              <a:t>Criteria</a:t>
            </a:r>
            <a:r>
              <a:rPr lang="en-AU" sz="2800" dirty="0" smtClean="0">
                <a:latin typeface="Calibri,Bold" charset="0"/>
                <a:ea typeface="Calibri" pitchFamily="34" charset="0"/>
                <a:cs typeface="Calibri" pitchFamily="34" charset="0"/>
              </a:rPr>
              <a:t> in relation to “Teaching and Research” academics examined</a:t>
            </a:r>
          </a:p>
          <a:p>
            <a:r>
              <a:rPr lang="en-AU" sz="2800" dirty="0" smtClean="0">
                <a:latin typeface="Calibri,Bold" charset="0"/>
                <a:ea typeface="Calibri" pitchFamily="34" charset="0"/>
                <a:cs typeface="Calibri" pitchFamily="34" charset="0"/>
              </a:rPr>
              <a:t>Annual expectations (primarily) taken into consideration across Levels A-E (academic scale)</a:t>
            </a:r>
            <a:endParaRPr lang="en-AU" sz="2800" dirty="0" smtClean="0">
              <a:latin typeface="Calibri,Bold" charset="0"/>
              <a:ea typeface="Calibri" pitchFamily="34" charset="0"/>
              <a:cs typeface="Calibri" pitchFamily="34" charset="0"/>
            </a:endParaRPr>
          </a:p>
          <a:p>
            <a:r>
              <a:rPr lang="en-AU" sz="2800" dirty="0" smtClean="0">
                <a:latin typeface="Calibri,Bold" charset="0"/>
                <a:ea typeface="Calibri" pitchFamily="34" charset="0"/>
                <a:cs typeface="Calibri" pitchFamily="34" charset="0"/>
              </a:rPr>
              <a:t>Focus on common criteria across Universities</a:t>
            </a:r>
            <a:endParaRPr lang="en-AU" sz="2800" dirty="0" smtClean="0">
              <a:latin typeface="Calibri,Bold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131590"/>
            <a:ext cx="7485062" cy="857250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4200" dirty="0" smtClean="0">
                <a:solidFill>
                  <a:schemeClr val="bg1"/>
                </a:solidFill>
                <a:latin typeface="Calibri,Bold" charset="0"/>
              </a:rPr>
              <a:t>Preliminaries</a:t>
            </a:r>
            <a:endParaRPr lang="en-AU" sz="42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15129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2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1844824"/>
            <a:ext cx="7775575" cy="4320480"/>
          </a:xfrm>
        </p:spPr>
        <p:txBody>
          <a:bodyPr/>
          <a:lstStyle/>
          <a:p>
            <a:r>
              <a:rPr lang="en-AU" dirty="0" smtClean="0">
                <a:solidFill>
                  <a:srgbClr val="000000"/>
                </a:solidFill>
                <a:latin typeface="Helv"/>
              </a:rPr>
              <a:t>Across all academic levels:</a:t>
            </a:r>
          </a:p>
          <a:p>
            <a:pPr lvl="1"/>
            <a:r>
              <a:rPr lang="en-AU" i="1" dirty="0" smtClean="0">
                <a:solidFill>
                  <a:srgbClr val="000000"/>
                </a:solidFill>
                <a:latin typeface="Helv"/>
              </a:rPr>
              <a:t>Student experience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, </a:t>
            </a:r>
            <a:r>
              <a:rPr lang="en-AU" i="1" dirty="0" smtClean="0">
                <a:solidFill>
                  <a:srgbClr val="000000"/>
                </a:solidFill>
                <a:latin typeface="Helv"/>
              </a:rPr>
              <a:t>satisfaction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 and/or </a:t>
            </a:r>
            <a:r>
              <a:rPr lang="en-AU" i="1" dirty="0" smtClean="0">
                <a:solidFill>
                  <a:srgbClr val="000000"/>
                </a:solidFill>
                <a:latin typeface="Helv"/>
              </a:rPr>
              <a:t>teaching quality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 (all 4 Unis surveyed)</a:t>
            </a:r>
          </a:p>
          <a:p>
            <a:pPr lvl="2"/>
            <a:r>
              <a:rPr lang="en-AU" dirty="0" smtClean="0">
                <a:solidFill>
                  <a:srgbClr val="000000"/>
                </a:solidFill>
                <a:latin typeface="Helv"/>
              </a:rPr>
              <a:t>Minimum Performance on student surveys 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e.g. </a:t>
            </a:r>
            <a:endParaRPr lang="en-AU" dirty="0" smtClean="0">
              <a:solidFill>
                <a:srgbClr val="000000"/>
              </a:solidFill>
              <a:latin typeface="Helv"/>
            </a:endParaRPr>
          </a:p>
          <a:p>
            <a:pPr lvl="3"/>
            <a:r>
              <a:rPr lang="en-AU" dirty="0" smtClean="0">
                <a:solidFill>
                  <a:srgbClr val="000000"/>
                </a:solidFill>
                <a:latin typeface="Helv"/>
              </a:rPr>
              <a:t>80% of students agree to all measures in unit satisfaction surveys</a:t>
            </a:r>
          </a:p>
          <a:p>
            <a:pPr lvl="3"/>
            <a:r>
              <a:rPr lang="en-AU" dirty="0" smtClean="0">
                <a:solidFill>
                  <a:srgbClr val="000000"/>
                </a:solidFill>
                <a:latin typeface="Helv"/>
              </a:rPr>
              <a:t>&gt;3.5 / 5 in course evaluation (overall satisfaction)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Helv"/>
              </a:rPr>
              <a:t>Participation in </a:t>
            </a:r>
            <a:r>
              <a:rPr lang="en-AU" i="1" dirty="0" smtClean="0">
                <a:solidFill>
                  <a:srgbClr val="000000"/>
                </a:solidFill>
                <a:latin typeface="Helv"/>
              </a:rPr>
              <a:t>professional development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 (2) or </a:t>
            </a:r>
            <a:r>
              <a:rPr lang="en-AU" i="1" dirty="0" smtClean="0">
                <a:solidFill>
                  <a:srgbClr val="000000"/>
                </a:solidFill>
                <a:latin typeface="Helv"/>
              </a:rPr>
              <a:t>improvement</a:t>
            </a:r>
            <a:r>
              <a:rPr lang="en-AU" dirty="0" smtClean="0">
                <a:solidFill>
                  <a:srgbClr val="000000"/>
                </a:solidFill>
                <a:latin typeface="Helv"/>
              </a:rPr>
              <a:t> in response to feedback (1)</a:t>
            </a:r>
            <a:endParaRPr lang="en-AU" dirty="0" smtClean="0">
              <a:solidFill>
                <a:srgbClr val="000000"/>
              </a:solidFill>
              <a:latin typeface="Helv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980728"/>
            <a:ext cx="7485062" cy="792088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4000" dirty="0" smtClean="0">
                <a:solidFill>
                  <a:schemeClr val="bg1"/>
                </a:solidFill>
                <a:latin typeface="Calibri,Bold" charset="0"/>
              </a:rPr>
              <a:t>What’s common (L&amp;T criteria)?</a:t>
            </a:r>
            <a:endParaRPr lang="en-AU" sz="40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37312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3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3568" y="2204864"/>
            <a:ext cx="7775575" cy="3240360"/>
          </a:xfrm>
        </p:spPr>
        <p:txBody>
          <a:bodyPr/>
          <a:lstStyle/>
          <a:p>
            <a:r>
              <a:rPr lang="en-AU" dirty="0" smtClean="0">
                <a:solidFill>
                  <a:srgbClr val="000000"/>
                </a:solidFill>
                <a:latin typeface="Calibri,Bold"/>
              </a:rPr>
              <a:t>From Level B/C onwards: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Demonstrated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leadership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e.g.</a:t>
            </a:r>
          </a:p>
          <a:p>
            <a:pPr lvl="2"/>
            <a:r>
              <a:rPr lang="en-AU" dirty="0" smtClean="0">
                <a:solidFill>
                  <a:srgbClr val="000000"/>
                </a:solidFill>
                <a:latin typeface="Calibri,Bold"/>
              </a:rPr>
              <a:t>Course convenor, Program Director role etc. (3)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Contribution to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curriculum design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(3)</a:t>
            </a:r>
          </a:p>
          <a:p>
            <a:pPr lvl="1"/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Scholarly outputs/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evidence of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external reputation building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(2)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052736"/>
            <a:ext cx="7485062" cy="792088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4000" dirty="0" smtClean="0">
                <a:solidFill>
                  <a:schemeClr val="bg1"/>
                </a:solidFill>
                <a:latin typeface="Calibri,Bold" charset="0"/>
              </a:rPr>
              <a:t>L&amp;T criteria (cont.)</a:t>
            </a:r>
            <a:endParaRPr lang="en-AU" sz="40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093296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4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2204864"/>
            <a:ext cx="7056139" cy="3744416"/>
          </a:xfrm>
        </p:spPr>
        <p:txBody>
          <a:bodyPr/>
          <a:lstStyle/>
          <a:p>
            <a:r>
              <a:rPr lang="en-AU" dirty="0" smtClean="0">
                <a:solidFill>
                  <a:srgbClr val="000000"/>
                </a:solidFill>
                <a:latin typeface="Calibri,Bold"/>
              </a:rPr>
              <a:t>Level D: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Evidence of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Scholarship in L&amp;T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,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international impact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,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external reputation-building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(3)</a:t>
            </a:r>
            <a:endParaRPr lang="en-AU" dirty="0" smtClean="0">
              <a:solidFill>
                <a:srgbClr val="000000"/>
              </a:solidFill>
              <a:latin typeface="Calibri,Bold"/>
            </a:endParaRPr>
          </a:p>
          <a:p>
            <a:pPr lvl="2"/>
            <a:r>
              <a:rPr lang="en-AU" dirty="0" smtClean="0">
                <a:solidFill>
                  <a:srgbClr val="000000"/>
                </a:solidFill>
                <a:latin typeface="Calibri,Bold"/>
              </a:rPr>
              <a:t>Academic outputs, internal/external grants, leading an academic progra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m etc.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Record of HDR supervision and completions (2)</a:t>
            </a:r>
            <a:endParaRPr lang="en-AU" dirty="0" smtClean="0">
              <a:solidFill>
                <a:srgbClr val="000000"/>
              </a:solidFill>
              <a:latin typeface="Calibri,Bold"/>
            </a:endParaRPr>
          </a:p>
          <a:p>
            <a:endParaRPr lang="en-AU" dirty="0" smtClean="0">
              <a:solidFill>
                <a:srgbClr val="000000"/>
              </a:solidFill>
              <a:latin typeface="Calibri,Bold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196752"/>
            <a:ext cx="7560196" cy="720080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3400" dirty="0" smtClean="0">
                <a:solidFill>
                  <a:schemeClr val="bg1"/>
                </a:solidFill>
                <a:latin typeface="Calibri,Bold" charset="0"/>
              </a:rPr>
              <a:t>L&amp;T Criteria (cont.)</a:t>
            </a:r>
            <a:endParaRPr lang="en-AU" sz="34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87137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5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2204864"/>
            <a:ext cx="7056139" cy="3672408"/>
          </a:xfrm>
        </p:spPr>
        <p:txBody>
          <a:bodyPr/>
          <a:lstStyle/>
          <a:p>
            <a:r>
              <a:rPr lang="en-AU" dirty="0" smtClean="0">
                <a:solidFill>
                  <a:srgbClr val="000000"/>
                </a:solidFill>
                <a:latin typeface="Calibri,Bold"/>
              </a:rPr>
              <a:t>Level E:</a:t>
            </a:r>
          </a:p>
          <a:p>
            <a:pPr lvl="1"/>
            <a:r>
              <a:rPr lang="en-AU" u="sng" dirty="0" smtClean="0">
                <a:solidFill>
                  <a:srgbClr val="000000"/>
                </a:solidFill>
                <a:latin typeface="Calibri,Bold"/>
              </a:rPr>
              <a:t>Significant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/</a:t>
            </a:r>
            <a:r>
              <a:rPr lang="en-AU" u="sng" dirty="0" smtClean="0">
                <a:solidFill>
                  <a:srgbClr val="000000"/>
                </a:solidFill>
                <a:latin typeface="Calibri,Bold"/>
              </a:rPr>
              <a:t>Distinguished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record of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</a:t>
            </a:r>
            <a:r>
              <a:rPr lang="en-AU" i="1" dirty="0" smtClean="0">
                <a:solidFill>
                  <a:srgbClr val="000000"/>
                </a:solidFill>
                <a:latin typeface="Calibri,Bold"/>
              </a:rPr>
              <a:t>scholarly teaching</a:t>
            </a:r>
            <a:r>
              <a:rPr lang="en-AU" dirty="0" smtClean="0">
                <a:solidFill>
                  <a:srgbClr val="000000"/>
                </a:solidFill>
                <a:latin typeface="Calibri,Bold"/>
              </a:rPr>
              <a:t> (2)</a:t>
            </a:r>
            <a:endParaRPr lang="en-AU" dirty="0" smtClean="0">
              <a:solidFill>
                <a:srgbClr val="000000"/>
              </a:solidFill>
              <a:latin typeface="Calibri,Bold"/>
            </a:endParaRP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Leadership in scholarly teaching, including senior roles (2)</a:t>
            </a:r>
          </a:p>
          <a:p>
            <a:pPr lvl="1"/>
            <a:r>
              <a:rPr lang="en-AU" dirty="0" smtClean="0">
                <a:solidFill>
                  <a:srgbClr val="000000"/>
                </a:solidFill>
                <a:latin typeface="Calibri,Bold"/>
              </a:rPr>
              <a:t>Level D standards relating to scholarship in L&amp;T++</a:t>
            </a:r>
            <a:endParaRPr lang="en-AU" dirty="0" smtClean="0">
              <a:solidFill>
                <a:srgbClr val="000000"/>
              </a:solidFill>
              <a:latin typeface="Calibri,Bold"/>
            </a:endParaRPr>
          </a:p>
          <a:p>
            <a:endParaRPr lang="en-AU" dirty="0" smtClean="0">
              <a:solidFill>
                <a:srgbClr val="000000"/>
              </a:solidFill>
              <a:latin typeface="Calibri,Bold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196752"/>
            <a:ext cx="7560196" cy="720080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3400" dirty="0" smtClean="0">
                <a:solidFill>
                  <a:schemeClr val="bg1"/>
                </a:solidFill>
                <a:latin typeface="Calibri,Bold" charset="0"/>
              </a:rPr>
              <a:t>L&amp;T Criteria (cont.)</a:t>
            </a:r>
            <a:endParaRPr lang="en-AU" sz="34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87137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6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2060848"/>
            <a:ext cx="7056139" cy="4032448"/>
          </a:xfrm>
        </p:spPr>
        <p:txBody>
          <a:bodyPr/>
          <a:lstStyle/>
          <a:p>
            <a:r>
              <a:rPr lang="en-AU" sz="3000" dirty="0" smtClean="0">
                <a:solidFill>
                  <a:srgbClr val="000000"/>
                </a:solidFill>
                <a:latin typeface="Calibri,Bold"/>
              </a:rPr>
              <a:t>L&amp;T criteria across Universities are not as clear cut as for Research</a:t>
            </a:r>
          </a:p>
          <a:p>
            <a:r>
              <a:rPr lang="en-AU" sz="3000" dirty="0" smtClean="0">
                <a:solidFill>
                  <a:srgbClr val="000000"/>
                </a:solidFill>
                <a:latin typeface="Calibri,Bold"/>
              </a:rPr>
              <a:t>Terminology varies, as do criteria and expectations across levels</a:t>
            </a:r>
          </a:p>
          <a:p>
            <a:pPr lvl="1"/>
            <a:r>
              <a:rPr lang="en-AU" sz="2600" dirty="0" smtClean="0">
                <a:solidFill>
                  <a:srgbClr val="000000"/>
                </a:solidFill>
                <a:latin typeface="Calibri,Bold"/>
              </a:rPr>
              <a:t>e.g. where does HDR supervision belong?</a:t>
            </a:r>
          </a:p>
          <a:p>
            <a:r>
              <a:rPr lang="en-AU" sz="3000" dirty="0" smtClean="0">
                <a:solidFill>
                  <a:srgbClr val="000000"/>
                </a:solidFill>
                <a:latin typeface="Calibri,Bold"/>
              </a:rPr>
              <a:t>Challenges in dealing with qualitative (majority) vs. quantitative metrics</a:t>
            </a:r>
            <a:endParaRPr lang="en-AU" sz="3000" dirty="0" smtClean="0">
              <a:solidFill>
                <a:srgbClr val="000000"/>
              </a:solidFill>
              <a:latin typeface="Calibri,Bold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196752"/>
            <a:ext cx="7560196" cy="720080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3400" dirty="0" smtClean="0">
                <a:solidFill>
                  <a:schemeClr val="bg1"/>
                </a:solidFill>
                <a:latin typeface="Calibri,Bold" charset="0"/>
              </a:rPr>
              <a:t>Some observations</a:t>
            </a:r>
            <a:endParaRPr lang="en-AU" sz="3400" dirty="0">
              <a:solidFill>
                <a:schemeClr val="bg1"/>
              </a:solidFill>
              <a:latin typeface="Calibri,Bold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87137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7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gray">
          <a:xfrm>
            <a:off x="428625" y="1571625"/>
            <a:ext cx="7500938" cy="857250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US" sz="4000" dirty="0">
                <a:solidFill>
                  <a:schemeClr val="bg1"/>
                </a:solidFill>
                <a:latin typeface="Calibri,Bold" charset="0"/>
              </a:rPr>
              <a:t>END</a:t>
            </a:r>
            <a:endParaRPr lang="en-AU" sz="4000" dirty="0">
              <a:solidFill>
                <a:schemeClr val="bg1"/>
              </a:solidFill>
              <a:latin typeface="Calibri,Bold" charset="0"/>
            </a:endParaRPr>
          </a:p>
        </p:txBody>
      </p:sp>
      <p:pic>
        <p:nvPicPr>
          <p:cNvPr id="19459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71500" y="3219450"/>
            <a:ext cx="7715250" cy="1649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latin typeface="Arial" pitchFamily="34" charset="0"/>
                <a:cs typeface="Arial" pitchFamily="34" charset="0"/>
              </a:rPr>
              <a:t>Discussion.</a:t>
            </a:r>
            <a:endParaRPr lang="en-A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684213" y="5877272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8</a:t>
            </a:fld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t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4941168"/>
            <a:ext cx="7056139" cy="1152128"/>
          </a:xfrm>
        </p:spPr>
        <p:txBody>
          <a:bodyPr/>
          <a:lstStyle/>
          <a:p>
            <a:pPr>
              <a:buNone/>
            </a:pPr>
            <a:r>
              <a:rPr lang="en-AU" sz="160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r>
              <a:rPr lang="en-AU" sz="1600" dirty="0" smtClean="0">
                <a:latin typeface="Arial" pitchFamily="34" charset="0"/>
                <a:cs typeface="Arial" pitchFamily="34" charset="0"/>
              </a:rPr>
              <a:t>Minimum is the minimum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annual performance </a:t>
            </a:r>
            <a:r>
              <a:rPr lang="en-AU" sz="1600" dirty="0" smtClean="0">
                <a:latin typeface="Arial" pitchFamily="34" charset="0"/>
                <a:cs typeface="Arial" pitchFamily="34" charset="0"/>
              </a:rPr>
              <a:t>expectation benchmark</a:t>
            </a:r>
          </a:p>
          <a:p>
            <a:r>
              <a:rPr lang="en-AU" sz="1600" dirty="0" smtClean="0">
                <a:latin typeface="Arial" pitchFamily="34" charset="0"/>
                <a:cs typeface="Arial" pitchFamily="34" charset="0"/>
              </a:rPr>
              <a:t>Average is the average performance expectation calculated across 5 years.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684213" y="1052736"/>
            <a:ext cx="7560196" cy="936104"/>
          </a:xfrm>
          <a:prstGeom prst="rect">
            <a:avLst/>
          </a:prstGeom>
          <a:solidFill>
            <a:srgbClr val="C02424"/>
          </a:solidFill>
          <a:ln w="9525">
            <a:noFill/>
            <a:miter lim="800000"/>
            <a:headEnd/>
            <a:tailEnd/>
          </a:ln>
        </p:spPr>
        <p:txBody>
          <a:bodyPr bIns="46800" anchor="ctr"/>
          <a:lstStyle/>
          <a:p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Average expectations </a:t>
            </a: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Universities </a:t>
            </a: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regarding their staff at various </a:t>
            </a: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levels in </a:t>
            </a: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en-A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gray">
          <a:xfrm>
            <a:off x="684213" y="6287137"/>
            <a:ext cx="5192712" cy="238207"/>
          </a:xfrm>
          <a:prstGeom prst="rect">
            <a:avLst/>
          </a:prstGeom>
          <a:solidFill>
            <a:srgbClr val="C02424"/>
          </a:solidFill>
          <a:ln w="9525">
            <a:solidFill>
              <a:srgbClr val="E3001B"/>
            </a:solidFill>
            <a:miter lim="800000"/>
            <a:headEnd/>
            <a:tailEnd/>
          </a:ln>
        </p:spPr>
        <p:txBody>
          <a:bodyPr lIns="115200" anchor="ctr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School of Information and Communication Technology</a:t>
            </a:r>
            <a:endParaRPr lang="en-AU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A87BD757-BFBE-4770-B34B-11F2447B5A55}" type="slidenum">
              <a:rPr lang="en-AU" smtClean="0"/>
              <a:pPr/>
              <a:t>9</a:t>
            </a:fld>
            <a:endParaRPr lang="en-AU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63569" y="2125978"/>
          <a:ext cx="7092807" cy="2743182"/>
        </p:xfrm>
        <a:graphic>
          <a:graphicData uri="http://schemas.openxmlformats.org/drawingml/2006/table">
            <a:tbl>
              <a:tblPr/>
              <a:tblGrid>
                <a:gridCol w="1013039"/>
                <a:gridCol w="1013039"/>
                <a:gridCol w="1013039"/>
                <a:gridCol w="1013039"/>
                <a:gridCol w="1013039"/>
                <a:gridCol w="1013806"/>
                <a:gridCol w="1013806"/>
              </a:tblGrid>
              <a:tr h="304798">
                <a:tc gridSpan="7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08 Information and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Income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Publications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Supervision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Minimum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110,000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120,000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D+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95,000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100,000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80,000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85,000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45,000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50,000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468</Words>
  <Application>Microsoft Office PowerPoint</Application>
  <PresentationFormat>On-screen Show (4:3)</PresentationFormat>
  <Paragraphs>125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Clemenger Communications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Shoshana Fogelman</dc:creator>
  <cp:lastModifiedBy>INTBlume</cp:lastModifiedBy>
  <cp:revision>156</cp:revision>
  <dcterms:created xsi:type="dcterms:W3CDTF">2008-06-11T01:51:18Z</dcterms:created>
  <dcterms:modified xsi:type="dcterms:W3CDTF">2015-07-04T12:55:42Z</dcterms:modified>
</cp:coreProperties>
</file>